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9"/>
  </p:notesMasterIdLst>
  <p:handoutMasterIdLst>
    <p:handoutMasterId r:id="rId20"/>
  </p:handoutMasterIdLst>
  <p:sldIdLst>
    <p:sldId id="257" r:id="rId2"/>
    <p:sldId id="263" r:id="rId3"/>
    <p:sldId id="1693" r:id="rId4"/>
    <p:sldId id="271" r:id="rId5"/>
    <p:sldId id="1692" r:id="rId6"/>
    <p:sldId id="1694" r:id="rId7"/>
    <p:sldId id="1695" r:id="rId8"/>
    <p:sldId id="1699" r:id="rId9"/>
    <p:sldId id="1696" r:id="rId10"/>
    <p:sldId id="1697" r:id="rId11"/>
    <p:sldId id="1698" r:id="rId12"/>
    <p:sldId id="1700" r:id="rId13"/>
    <p:sldId id="1701" r:id="rId14"/>
    <p:sldId id="1702" r:id="rId15"/>
    <p:sldId id="265" r:id="rId16"/>
    <p:sldId id="261" r:id="rId17"/>
    <p:sldId id="260"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65CB3C-5F1D-F04B-AFEA-6ECB01E19DBC}">
          <p14:sldIdLst>
            <p14:sldId id="257"/>
            <p14:sldId id="263"/>
          </p14:sldIdLst>
        </p14:section>
        <p14:section name="obtain access token" id="{BCE493ED-A270-BF4A-ACF5-B1DC5FFE4530}">
          <p14:sldIdLst>
            <p14:sldId id="1693"/>
            <p14:sldId id="271"/>
            <p14:sldId id="1692"/>
            <p14:sldId id="1694"/>
            <p14:sldId id="1695"/>
            <p14:sldId id="1699"/>
            <p14:sldId id="1696"/>
            <p14:sldId id="1697"/>
            <p14:sldId id="1698"/>
          </p14:sldIdLst>
        </p14:section>
        <p14:section name="calling graph rest api" id="{4BE36178-9012-5546-878B-AA4B15696BFA}">
          <p14:sldIdLst>
            <p14:sldId id="1700"/>
            <p14:sldId id="1701"/>
            <p14:sldId id="1702"/>
            <p14:sldId id="265"/>
          </p14:sldIdLst>
        </p14:section>
        <p14:section name="outro" id="{11BFAFAF-C60F-0A4C-AAB0-CB7A0BF841A3}">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139" autoAdjust="0"/>
    <p:restoredTop sz="73816" autoAdjust="0"/>
  </p:normalViewPr>
  <p:slideViewPr>
    <p:cSldViewPr snapToGrid="0">
      <p:cViewPr>
        <p:scale>
          <a:sx n="130" d="100"/>
          <a:sy n="130" d="100"/>
        </p:scale>
        <p:origin x="272" y="21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6/8/18 7:28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6/8/18 7:28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tools.ietf.org/html/rfc6749#section-10.12"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7:29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7:28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7:30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request an authorization code, you must initiate an interactive login using a URL with specific parameters from the Azure AD OAuth2 v2 authorization endpoint.</a:t>
            </a:r>
          </a:p>
          <a:p>
            <a:endParaRPr lang="en-US" dirty="0"/>
          </a:p>
          <a:p>
            <a:r>
              <a:rPr lang="en-US" dirty="0"/>
              <a:t>This will start the interactive login process with Azure AD, prompt the user to grant the application consent (if they haven’t already for the requested scopes) and redirect the user to the redirect URI with the requested authorization code.</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Include the following values in query string of the URL:</a:t>
            </a:r>
          </a:p>
          <a:p>
            <a:pPr marL="171450" indent="-171450">
              <a:buFont typeface="Arial" panose="020B0604020202020204" pitchFamily="34" charset="0"/>
              <a:buChar char="•"/>
            </a:pPr>
            <a:r>
              <a:rPr lang="en-US" b="1" dirty="0" err="1"/>
              <a:t>client_id</a:t>
            </a:r>
            <a:r>
              <a:rPr lang="en-US" dirty="0"/>
              <a:t> = the Azure AD application ID</a:t>
            </a:r>
          </a:p>
          <a:p>
            <a:pPr marL="171450" indent="-171450">
              <a:buFont typeface="Arial" panose="020B0604020202020204" pitchFamily="34" charset="0"/>
              <a:buChar char="•"/>
            </a:pPr>
            <a:r>
              <a:rPr lang="en-US" b="1" dirty="0"/>
              <a:t>scope </a:t>
            </a:r>
            <a:r>
              <a:rPr lang="en-US" dirty="0"/>
              <a:t>= space delimited list of scopes (aka: permissions) requested </a:t>
            </a:r>
          </a:p>
          <a:p>
            <a:pPr marL="171450" indent="-171450">
              <a:buFont typeface="Arial" panose="020B0604020202020204" pitchFamily="34" charset="0"/>
              <a:buChar char="•"/>
            </a:pPr>
            <a:r>
              <a:rPr lang="en-US" b="1" dirty="0" err="1"/>
              <a:t>response_type</a:t>
            </a:r>
            <a:r>
              <a:rPr lang="en-US" b="1" dirty="0"/>
              <a:t> </a:t>
            </a:r>
            <a:r>
              <a:rPr lang="en-US" dirty="0"/>
              <a:t>= tells the endpoint the type of grant you are requesting… in this case you are using the authorization code flow</a:t>
            </a:r>
          </a:p>
          <a:p>
            <a:pPr marL="171450" indent="-171450">
              <a:buFont typeface="Arial" panose="020B0604020202020204" pitchFamily="34" charset="0"/>
              <a:buChar char="•"/>
            </a:pPr>
            <a:r>
              <a:rPr lang="en-US" b="1" dirty="0" err="1"/>
              <a:t>response_mode</a:t>
            </a:r>
            <a:r>
              <a:rPr lang="en-US" dirty="0"/>
              <a:t> = </a:t>
            </a:r>
            <a:r>
              <a:rPr lang="en-US" sz="900" b="0" i="0" kern="1200" dirty="0">
                <a:solidFill>
                  <a:schemeClr val="tx1"/>
                </a:solidFill>
                <a:effectLst/>
                <a:latin typeface="Segoe UI Light" pitchFamily="34" charset="0"/>
                <a:ea typeface="+mn-ea"/>
                <a:cs typeface="+mn-cs"/>
              </a:rPr>
              <a:t>Specifies the method that should be used to send the resulting token back to your app. Can be </a:t>
            </a:r>
            <a:r>
              <a:rPr lang="en-US" dirty="0"/>
              <a:t>query</a:t>
            </a:r>
            <a:r>
              <a:rPr lang="en-US" sz="900" b="0" i="0" kern="1200" dirty="0">
                <a:solidFill>
                  <a:schemeClr val="tx1"/>
                </a:solidFill>
                <a:effectLst/>
                <a:latin typeface="Segoe UI Light" pitchFamily="34" charset="0"/>
                <a:ea typeface="+mn-ea"/>
                <a:cs typeface="+mn-cs"/>
              </a:rPr>
              <a:t> or </a:t>
            </a:r>
            <a:r>
              <a:rPr lang="en-US" dirty="0" err="1"/>
              <a:t>form_post</a:t>
            </a:r>
            <a:endParaRPr lang="en-US" dirty="0"/>
          </a:p>
          <a:p>
            <a:pPr marL="171450" indent="-171450">
              <a:buFont typeface="Arial" panose="020B0604020202020204" pitchFamily="34" charset="0"/>
              <a:buChar char="•"/>
            </a:pPr>
            <a:r>
              <a:rPr lang="en-US" b="1" dirty="0" err="1"/>
              <a:t>redirect_uri</a:t>
            </a:r>
            <a:r>
              <a:rPr lang="en-US" b="1" dirty="0"/>
              <a:t> </a:t>
            </a:r>
            <a:r>
              <a:rPr lang="en-US" b="0" dirty="0"/>
              <a:t>= the same URI used when requesting the authorization code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dirty="0"/>
              <a:t>state</a:t>
            </a:r>
            <a:r>
              <a:rPr lang="en-US" b="0" dirty="0"/>
              <a:t> = </a:t>
            </a:r>
            <a:r>
              <a:rPr lang="en-US" sz="900" b="0" i="0" kern="1200" dirty="0">
                <a:solidFill>
                  <a:schemeClr val="tx1"/>
                </a:solidFill>
                <a:effectLst/>
                <a:latin typeface="Segoe UI Light" pitchFamily="34" charset="0"/>
                <a:ea typeface="+mn-ea"/>
                <a:cs typeface="+mn-cs"/>
              </a:rPr>
              <a:t> value included in the request that will also be returned in the token response. It can be a string of any content that you wish. A randomly generated unique value is typically used for </a:t>
            </a:r>
            <a:r>
              <a:rPr lang="en-US" sz="900" b="0" i="0" u="none" strike="noStrike" kern="1200" dirty="0">
                <a:solidFill>
                  <a:schemeClr val="tx1"/>
                </a:solidFill>
                <a:effectLst/>
                <a:latin typeface="Segoe UI Light" pitchFamily="34" charset="0"/>
                <a:ea typeface="+mn-ea"/>
                <a:cs typeface="+mn-cs"/>
                <a:hlinkClick r:id="rId3"/>
              </a:rPr>
              <a:t>preventing cross-site request forgery attacks</a:t>
            </a:r>
            <a:r>
              <a:rPr lang="en-US" sz="900" b="0" i="0" kern="1200" dirty="0">
                <a:solidFill>
                  <a:schemeClr val="tx1"/>
                </a:solidFill>
                <a:effectLst/>
                <a:latin typeface="Segoe UI Light" pitchFamily="34" charset="0"/>
                <a:ea typeface="+mn-ea"/>
                <a:cs typeface="+mn-cs"/>
              </a:rPr>
              <a:t>. The value can also encode information about the user's state in the app before the authentication request occurred, such as the page or view they were on.</a:t>
            </a:r>
            <a:endParaRPr lang="en-US" b="1" dirty="0"/>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t>https://</a:t>
            </a:r>
            <a:r>
              <a:rPr lang="en-US" b="0" dirty="0" err="1"/>
              <a:t>docs.microsoft.com</a:t>
            </a:r>
            <a:r>
              <a:rPr lang="en-US" b="0" dirty="0"/>
              <a:t>/azure/active-directory/develop/active-directory-v2-protocols-oauth-code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8:35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566477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request an authorization code, you use the previously constructed URL in a browser.</a:t>
            </a:r>
          </a:p>
          <a:p>
            <a:endParaRPr lang="en-US" dirty="0"/>
          </a:p>
          <a:p>
            <a:r>
              <a:rPr lang="en-US" dirty="0"/>
              <a:t>This triggers the interactive login &amp; consent dialog (if this is the first time you’re logging in to use this Azure AD application)</a:t>
            </a:r>
          </a:p>
          <a:p>
            <a:endParaRPr lang="en-US" dirty="0"/>
          </a:p>
          <a:p>
            <a:r>
              <a:rPr lang="en-US" dirty="0"/>
              <a:t>Upon a successful login, Azure AD will redirect you to the specified URL with the following values on the query string:</a:t>
            </a:r>
          </a:p>
          <a:p>
            <a:pPr marL="171450" indent="-171450">
              <a:buFont typeface="Arial" panose="020B0604020202020204" pitchFamily="34" charset="0"/>
              <a:buChar char="•"/>
            </a:pPr>
            <a:r>
              <a:rPr lang="en-US" b="1" dirty="0"/>
              <a:t>Code = </a:t>
            </a:r>
            <a:r>
              <a:rPr lang="en-US" dirty="0"/>
              <a:t>the authorization code </a:t>
            </a:r>
          </a:p>
          <a:p>
            <a:pPr marL="171450" indent="-171450">
              <a:buFont typeface="Arial" panose="020B0604020202020204" pitchFamily="34" charset="0"/>
              <a:buChar char="•"/>
            </a:pPr>
            <a:r>
              <a:rPr lang="en-US" b="1" dirty="0"/>
              <a:t>State </a:t>
            </a:r>
            <a:r>
              <a:rPr lang="en-US" dirty="0"/>
              <a:t>= if provided in the initial request, this will contain the same value that you can use to check for spoofing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8:19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5651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Requesting an access token can be made programmatically (not interactively)</a:t>
            </a:r>
          </a:p>
          <a:p>
            <a:endParaRPr lang="en-US" dirty="0"/>
          </a:p>
          <a:p>
            <a:r>
              <a:rPr lang="en-US" dirty="0"/>
              <a:t>Issue an HTTP POST to the Azure AD OAuth2 v2 token endpoint</a:t>
            </a:r>
          </a:p>
          <a:p>
            <a:endParaRPr lang="en-US" dirty="0"/>
          </a:p>
          <a:p>
            <a:r>
              <a:rPr lang="en-US" dirty="0"/>
              <a:t>Include the following values in the body of the request, form encoded:</a:t>
            </a:r>
          </a:p>
          <a:p>
            <a:pPr marL="171450" indent="-171450">
              <a:buFont typeface="Arial" panose="020B0604020202020204" pitchFamily="34" charset="0"/>
              <a:buChar char="•"/>
            </a:pPr>
            <a:r>
              <a:rPr lang="en-US" b="1" dirty="0" err="1"/>
              <a:t>client_id</a:t>
            </a:r>
            <a:r>
              <a:rPr lang="en-US" dirty="0"/>
              <a:t> = the Azure AD application ID</a:t>
            </a:r>
          </a:p>
          <a:p>
            <a:pPr marL="171450" indent="-171450">
              <a:buFont typeface="Arial" panose="020B0604020202020204" pitchFamily="34" charset="0"/>
              <a:buChar char="•"/>
            </a:pPr>
            <a:r>
              <a:rPr lang="en-US" b="1" dirty="0" err="1"/>
              <a:t>client_secret</a:t>
            </a:r>
            <a:r>
              <a:rPr lang="en-US" b="1" dirty="0"/>
              <a:t> </a:t>
            </a:r>
            <a:r>
              <a:rPr lang="en-US" dirty="0"/>
              <a:t>= the Azure AD application password</a:t>
            </a:r>
          </a:p>
          <a:p>
            <a:pPr marL="171450" indent="-171450">
              <a:buFont typeface="Arial" panose="020B0604020202020204" pitchFamily="34" charset="0"/>
              <a:buChar char="•"/>
            </a:pPr>
            <a:r>
              <a:rPr lang="en-US" b="1" dirty="0"/>
              <a:t>scope </a:t>
            </a:r>
            <a:r>
              <a:rPr lang="en-US" dirty="0"/>
              <a:t>= space delimited list of scopes (aka: permissions) requested </a:t>
            </a:r>
          </a:p>
          <a:p>
            <a:pPr marL="171450" indent="-171450">
              <a:buFont typeface="Arial" panose="020B0604020202020204" pitchFamily="34" charset="0"/>
              <a:buChar char="•"/>
            </a:pPr>
            <a:r>
              <a:rPr lang="en-US" b="1" dirty="0"/>
              <a:t>code </a:t>
            </a:r>
            <a:r>
              <a:rPr lang="en-US" dirty="0"/>
              <a:t>= the authorization code</a:t>
            </a:r>
          </a:p>
          <a:p>
            <a:pPr marL="171450" indent="-171450">
              <a:buFont typeface="Arial" panose="020B0604020202020204" pitchFamily="34" charset="0"/>
              <a:buChar char="•"/>
            </a:pPr>
            <a:r>
              <a:rPr lang="en-US" b="1" dirty="0" err="1"/>
              <a:t>grant_type</a:t>
            </a:r>
            <a:r>
              <a:rPr lang="en-US" b="1" dirty="0"/>
              <a:t> </a:t>
            </a:r>
            <a:r>
              <a:rPr lang="en-US" dirty="0"/>
              <a:t>= tells the token endpoint the type of grant you are using… in this case you are using the authorization code flow. Other types include </a:t>
            </a:r>
            <a:r>
              <a:rPr lang="en-US" b="1" dirty="0" err="1"/>
              <a:t>refresh_token</a:t>
            </a:r>
            <a:endParaRPr lang="en-US" b="1" dirty="0"/>
          </a:p>
          <a:p>
            <a:pPr marL="171450" indent="-171450">
              <a:buFont typeface="Arial" panose="020B0604020202020204" pitchFamily="34" charset="0"/>
              <a:buChar char="•"/>
            </a:pPr>
            <a:r>
              <a:rPr lang="en-US" b="1" dirty="0" err="1"/>
              <a:t>redirect_uri</a:t>
            </a:r>
            <a:r>
              <a:rPr lang="en-US" b="1" dirty="0"/>
              <a:t> </a:t>
            </a:r>
            <a:r>
              <a:rPr lang="en-US" b="0" dirty="0"/>
              <a:t>= the same URI used when requesting the authorization code</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https://</a:t>
            </a:r>
            <a:r>
              <a:rPr lang="en-US" b="0" dirty="0" err="1"/>
              <a:t>docs.microsoft.com</a:t>
            </a:r>
            <a:r>
              <a:rPr lang="en-US" b="0" dirty="0"/>
              <a:t>/azure/active-directory/develop/active-directory-v2-protocols-oauth-code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8:32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0330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an authorization code, you need to exchange it for an access token.</a:t>
            </a:r>
          </a:p>
          <a:p>
            <a:endParaRPr lang="en-US" dirty="0"/>
          </a:p>
          <a:p>
            <a:r>
              <a:rPr lang="en-US" dirty="0"/>
              <a:t>The authorization code expires in just a few moments, so it’s best to request an access token immediately after obtaining an authorization code</a:t>
            </a:r>
          </a:p>
          <a:p>
            <a:endParaRPr lang="en-US" dirty="0"/>
          </a:p>
          <a:p>
            <a:r>
              <a:rPr lang="en-US" b="0" dirty="0"/>
              <a:t>The screenshot is from the utility Postman which makes it easy to create HTTP requests</a:t>
            </a:r>
          </a:p>
          <a:p>
            <a:r>
              <a:rPr lang="en-US" b="0" dirty="0"/>
              <a:t>https://</a:t>
            </a:r>
            <a:r>
              <a:rPr lang="en-US" b="0" dirty="0" err="1"/>
              <a:t>www.getpostman.com</a:t>
            </a:r>
            <a:r>
              <a:rPr lang="en-US" b="0" dirty="0"/>
              <a:t>/pricing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85633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results from the previous slide’s request.</a:t>
            </a:r>
          </a:p>
          <a:p>
            <a:endParaRPr lang="en-US" dirty="0"/>
          </a:p>
          <a:p>
            <a:r>
              <a:rPr lang="en-US" dirty="0"/>
              <a:t>Notice:</a:t>
            </a:r>
          </a:p>
          <a:p>
            <a:pPr marL="171450" indent="-171450">
              <a:buFont typeface="Arial" panose="020B0604020202020204" pitchFamily="34" charset="0"/>
              <a:buChar char="•"/>
            </a:pPr>
            <a:r>
              <a:rPr lang="en-US" dirty="0"/>
              <a:t>The token type is a </a:t>
            </a:r>
            <a:r>
              <a:rPr lang="en-US" b="1" dirty="0"/>
              <a:t>Bearer</a:t>
            </a:r>
            <a:r>
              <a:rPr lang="en-US" b="0" dirty="0"/>
              <a:t> token</a:t>
            </a:r>
          </a:p>
          <a:p>
            <a:pPr marL="171450" indent="-171450">
              <a:buFont typeface="Arial" panose="020B0604020202020204" pitchFamily="34" charset="0"/>
              <a:buChar char="•"/>
            </a:pPr>
            <a:r>
              <a:rPr lang="en-US" b="0" dirty="0"/>
              <a:t>The </a:t>
            </a:r>
            <a:r>
              <a:rPr lang="en-US" b="1" dirty="0"/>
              <a:t>scopes</a:t>
            </a:r>
            <a:r>
              <a:rPr lang="en-US" b="0" dirty="0"/>
              <a:t> are what permissions the access token is granted for </a:t>
            </a:r>
          </a:p>
          <a:p>
            <a:pPr marL="171450" indent="-171450">
              <a:buFont typeface="Arial" panose="020B0604020202020204" pitchFamily="34" charset="0"/>
              <a:buChar char="•"/>
            </a:pPr>
            <a:r>
              <a:rPr lang="en-US" b="0" dirty="0"/>
              <a:t>The </a:t>
            </a:r>
            <a:r>
              <a:rPr lang="en-US" b="1" dirty="0"/>
              <a:t>access token</a:t>
            </a:r>
            <a:r>
              <a:rPr lang="en-US" b="0" dirty="0"/>
              <a:t> is a JWT token… you can decode this to see the contents using a JWT decoder such as https://</a:t>
            </a:r>
            <a:r>
              <a:rPr lang="en-US" b="0" dirty="0" err="1"/>
              <a:t>jwt.io</a:t>
            </a:r>
            <a:endParaRPr lang="en-US" b="0" dirty="0"/>
          </a:p>
          <a:p>
            <a:pPr marL="171450" indent="-171450">
              <a:buFont typeface="Arial" panose="020B0604020202020204" pitchFamily="34" charset="0"/>
              <a:buChar char="•"/>
            </a:pPr>
            <a:r>
              <a:rPr lang="en-US" b="0" dirty="0"/>
              <a:t>The </a:t>
            </a:r>
            <a:r>
              <a:rPr lang="en-US" b="1" dirty="0"/>
              <a:t>id token</a:t>
            </a:r>
            <a:r>
              <a:rPr lang="en-US" b="0" dirty="0"/>
              <a:t> is an JWT token returned from issuing the scope </a:t>
            </a:r>
            <a:r>
              <a:rPr lang="en-US" b="1" dirty="0" err="1"/>
              <a:t>openid</a:t>
            </a:r>
            <a:r>
              <a:rPr lang="en-US" b="0" dirty="0"/>
              <a:t> in the token endpoint request</a:t>
            </a:r>
            <a:endParaRPr lang="en-US" dirty="0"/>
          </a:p>
          <a:p>
            <a:endParaRPr lang="en-US" dirty="0"/>
          </a:p>
          <a:p>
            <a:r>
              <a:rPr lang="en-US" b="0" dirty="0"/>
              <a:t>The screenshot is from the utility Postman which makes it easy to create HTTP requests</a:t>
            </a:r>
          </a:p>
          <a:p>
            <a:r>
              <a:rPr lang="en-US" b="0" dirty="0"/>
              <a:t>https://</a:t>
            </a:r>
            <a:r>
              <a:rPr lang="en-US" b="0" dirty="0" err="1"/>
              <a:t>www.getpostman.com</a:t>
            </a:r>
            <a:r>
              <a:rPr lang="en-US" b="0" dirty="0"/>
              <a:t>/pricing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382917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call the Microsoft Graph REST API, you must include the OAuth access token in the request headers.</a:t>
            </a:r>
          </a:p>
          <a:p>
            <a:endParaRPr lang="en-US" dirty="0"/>
          </a:p>
          <a:p>
            <a:r>
              <a:rPr lang="en-US" dirty="0"/>
              <a:t>Add a header </a:t>
            </a:r>
            <a:r>
              <a:rPr lang="en-US" b="1" dirty="0"/>
              <a:t>Authorization</a:t>
            </a:r>
          </a:p>
          <a:p>
            <a:endParaRPr lang="en-US" b="1" dirty="0"/>
          </a:p>
          <a:p>
            <a:r>
              <a:rPr lang="en-US" b="0" dirty="0"/>
              <a:t>The value of the header is </a:t>
            </a:r>
            <a:r>
              <a:rPr lang="en-US" b="1" dirty="0"/>
              <a:t>Bearer&lt;space&gt;&lt;authorization code&gt;</a:t>
            </a:r>
          </a:p>
          <a:p>
            <a:endParaRPr lang="en-US" b="1" dirty="0"/>
          </a:p>
          <a:p>
            <a:r>
              <a:rPr lang="en-US" b="0" dirty="0"/>
              <a:t>The screenshot is from the utility Postman which makes it easy to create HTTP requests</a:t>
            </a:r>
          </a:p>
          <a:p>
            <a:r>
              <a:rPr lang="en-US" b="0" dirty="0"/>
              <a:t>https://</a:t>
            </a:r>
            <a:r>
              <a:rPr lang="en-US" b="0" dirty="0" err="1"/>
              <a:t>www.getpostman.com</a:t>
            </a:r>
            <a:r>
              <a:rPr lang="en-US" b="0" dirty="0"/>
              <a:t>/pricing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381289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developer.microsoft.com</a:t>
            </a:r>
            <a:r>
              <a:rPr lang="en-US" dirty="0"/>
              <a:t>/graph/docs/concepts/</a:t>
            </a:r>
            <a:r>
              <a:rPr lang="en-US" dirty="0" err="1"/>
              <a:t>query_parameters</a:t>
            </a:r>
            <a:endParaRPr lang="en-US" dirty="0"/>
          </a:p>
          <a:p>
            <a:endParaRPr lang="en-US" dirty="0"/>
          </a:p>
          <a:p>
            <a:r>
              <a:rPr lang="en-US" dirty="0"/>
              <a:t>To control the query and results returned by the Microsoft Graph REST API, use OData query parameters</a:t>
            </a:r>
          </a:p>
          <a:p>
            <a:endParaRPr lang="en-US" dirty="0"/>
          </a:p>
          <a:p>
            <a:r>
              <a:rPr lang="en-US" dirty="0"/>
              <a:t>Add these to the endpoint </a:t>
            </a:r>
            <a:r>
              <a:rPr lang="en-US" dirty="0" err="1"/>
              <a:t>querystring</a:t>
            </a:r>
            <a:r>
              <a:rPr lang="en-US" dirty="0"/>
              <a:t> as different parameters:</a:t>
            </a:r>
          </a:p>
          <a:p>
            <a:pPr marL="171450" indent="-171450">
              <a:buFont typeface="Arial" panose="020B0604020202020204" pitchFamily="34" charset="0"/>
              <a:buChar char="•"/>
            </a:pPr>
            <a:r>
              <a:rPr lang="en-US" dirty="0"/>
              <a:t>$select = Filter properties</a:t>
            </a:r>
          </a:p>
          <a:p>
            <a:pPr marL="171450" indent="-171450">
              <a:buFont typeface="Arial" panose="020B0604020202020204" pitchFamily="34" charset="0"/>
              <a:buChar char="•"/>
            </a:pPr>
            <a:r>
              <a:rPr lang="en-US" dirty="0"/>
              <a:t>$top = Sets the page size of results</a:t>
            </a:r>
          </a:p>
          <a:p>
            <a:pPr marL="171450" indent="-171450">
              <a:buFont typeface="Arial" panose="020B0604020202020204" pitchFamily="34" charset="0"/>
              <a:buChar char="•"/>
            </a:pPr>
            <a:r>
              <a:rPr lang="en-US" dirty="0"/>
              <a:t>$skip = Indexes into a result set and used to implement paging in combination with $top</a:t>
            </a:r>
          </a:p>
          <a:p>
            <a:pPr marL="171450" indent="-171450">
              <a:buFont typeface="Arial" panose="020B0604020202020204" pitchFamily="34" charset="0"/>
              <a:buChar char="•"/>
            </a:pPr>
            <a:r>
              <a:rPr lang="en-US" dirty="0"/>
              <a:t>$filter = Filters results</a:t>
            </a:r>
          </a:p>
          <a:p>
            <a:pPr marL="171450" indent="-171450">
              <a:buFont typeface="Arial" panose="020B0604020202020204" pitchFamily="34" charset="0"/>
              <a:buChar char="•"/>
            </a:pPr>
            <a:r>
              <a:rPr lang="en-US" dirty="0"/>
              <a:t>$count = Retrieves the total count of matching resources</a:t>
            </a:r>
          </a:p>
          <a:p>
            <a:pPr marL="171450" indent="-171450">
              <a:buFont typeface="Arial" panose="020B0604020202020204" pitchFamily="34" charset="0"/>
              <a:buChar char="•"/>
            </a:pPr>
            <a:r>
              <a:rPr lang="en-US" dirty="0"/>
              <a:t>$</a:t>
            </a:r>
            <a:r>
              <a:rPr lang="en-US" dirty="0" err="1"/>
              <a:t>orderby</a:t>
            </a:r>
            <a:r>
              <a:rPr lang="en-US" dirty="0"/>
              <a:t> = Orders the results</a:t>
            </a:r>
          </a:p>
          <a:p>
            <a:pPr marL="171450" indent="-171450">
              <a:buFont typeface="Arial" panose="020B0604020202020204" pitchFamily="34" charset="0"/>
              <a:buChar char="•"/>
            </a:pPr>
            <a:r>
              <a:rPr lang="en-US" dirty="0"/>
              <a:t>$expand = Retrieves related resources</a:t>
            </a:r>
          </a:p>
          <a:p>
            <a:pPr marL="171450" indent="-171450">
              <a:buFont typeface="Arial" panose="020B0604020202020204" pitchFamily="34" charset="0"/>
              <a:buChar char="•"/>
            </a:pPr>
            <a:endParaRPr lang="en-US" dirty="0"/>
          </a:p>
          <a:p>
            <a:r>
              <a:rPr lang="en-US" b="0" dirty="0"/>
              <a:t>The screenshot is from the utility Postman which makes it easy to create HTTP requests</a:t>
            </a:r>
          </a:p>
          <a:p>
            <a:r>
              <a:rPr lang="en-US" b="0" dirty="0"/>
              <a:t>https://</a:t>
            </a:r>
            <a:r>
              <a:rPr lang="en-US" b="0" dirty="0" err="1"/>
              <a:t>www.getpostman.com</a:t>
            </a:r>
            <a:r>
              <a:rPr lang="en-US" b="0" dirty="0"/>
              <a:t>/pricing</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1548578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microsoft.com/en-us/graph/docs"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hyperlink" Target="https://docs.microsoft.com/en-us/azure/active-directory/develop/active-directory-v2-protocols-oauth-code"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Graph </a:t>
            </a:r>
            <a:br>
              <a:rPr lang="en-US" dirty="0"/>
            </a:br>
            <a:r>
              <a:rPr lang="en-US" dirty="0"/>
              <a:t>REST API</a:t>
            </a:r>
          </a:p>
        </p:txBody>
      </p:sp>
      <p:sp>
        <p:nvSpPr>
          <p:cNvPr id="5" name="Text Placeholder 4"/>
          <p:cNvSpPr>
            <a:spLocks noGrp="1"/>
          </p:cNvSpPr>
          <p:nvPr>
            <p:ph type="body" sz="quarter" idx="12"/>
          </p:nvPr>
        </p:nvSpPr>
        <p:spPr/>
        <p:txBody>
          <a:bodyPr/>
          <a:lstStyle/>
          <a:p>
            <a:r>
              <a:rPr lang="en-US" dirty="0"/>
              <a:t>Manually interacting with the Microsoft Graph REST API</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5E5A18-C6C7-AE43-AC1C-B14CE0E047B7}"/>
              </a:ext>
            </a:extLst>
          </p:cNvPr>
          <p:cNvSpPr>
            <a:spLocks noGrp="1"/>
          </p:cNvSpPr>
          <p:nvPr>
            <p:ph type="title"/>
          </p:nvPr>
        </p:nvSpPr>
        <p:spPr/>
        <p:txBody>
          <a:bodyPr/>
          <a:lstStyle/>
          <a:p>
            <a:r>
              <a:rPr lang="en-US" dirty="0"/>
              <a:t>Step 2: Exchanging Authorization Code for Access Token</a:t>
            </a:r>
          </a:p>
        </p:txBody>
      </p:sp>
      <p:pic>
        <p:nvPicPr>
          <p:cNvPr id="8" name="Picture 7">
            <a:extLst>
              <a:ext uri="{FF2B5EF4-FFF2-40B4-BE49-F238E27FC236}">
                <a16:creationId xmlns:a16="http://schemas.microsoft.com/office/drawing/2014/main" id="{1A8ED9C8-ED92-5F4E-AB43-BD355D9D75AE}"/>
              </a:ext>
            </a:extLst>
          </p:cNvPr>
          <p:cNvPicPr>
            <a:picLocks noChangeAspect="1"/>
          </p:cNvPicPr>
          <p:nvPr/>
        </p:nvPicPr>
        <p:blipFill>
          <a:blip r:embed="rId3"/>
          <a:stretch>
            <a:fillRect/>
          </a:stretch>
        </p:blipFill>
        <p:spPr>
          <a:xfrm>
            <a:off x="559773" y="1629969"/>
            <a:ext cx="11316929" cy="5061182"/>
          </a:xfrm>
          <a:prstGeom prst="rect">
            <a:avLst/>
          </a:prstGeom>
        </p:spPr>
      </p:pic>
    </p:spTree>
    <p:extLst>
      <p:ext uri="{BB962C8B-B14F-4D97-AF65-F5344CB8AC3E}">
        <p14:creationId xmlns:p14="http://schemas.microsoft.com/office/powerpoint/2010/main" val="388439830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1C166-9AB4-2346-A16E-3B94AB193443}"/>
              </a:ext>
            </a:extLst>
          </p:cNvPr>
          <p:cNvSpPr>
            <a:spLocks noGrp="1"/>
          </p:cNvSpPr>
          <p:nvPr>
            <p:ph type="title"/>
          </p:nvPr>
        </p:nvSpPr>
        <p:spPr/>
        <p:txBody>
          <a:bodyPr/>
          <a:lstStyle/>
          <a:p>
            <a:r>
              <a:rPr lang="en-US" dirty="0"/>
              <a:t>Step 2: Exchanging Authorization Code for Access Token</a:t>
            </a:r>
          </a:p>
        </p:txBody>
      </p:sp>
      <p:pic>
        <p:nvPicPr>
          <p:cNvPr id="4" name="Picture 3">
            <a:extLst>
              <a:ext uri="{FF2B5EF4-FFF2-40B4-BE49-F238E27FC236}">
                <a16:creationId xmlns:a16="http://schemas.microsoft.com/office/drawing/2014/main" id="{E8EF44F0-8283-5C43-AB95-B7A9BE6DBBF5}"/>
              </a:ext>
            </a:extLst>
          </p:cNvPr>
          <p:cNvPicPr>
            <a:picLocks noChangeAspect="1"/>
          </p:cNvPicPr>
          <p:nvPr/>
        </p:nvPicPr>
        <p:blipFill rotWithShape="1">
          <a:blip r:embed="rId3"/>
          <a:srcRect t="38797"/>
          <a:stretch/>
        </p:blipFill>
        <p:spPr>
          <a:xfrm>
            <a:off x="2418733" y="1356851"/>
            <a:ext cx="7599008" cy="5331173"/>
          </a:xfrm>
          <a:prstGeom prst="rect">
            <a:avLst/>
          </a:prstGeom>
        </p:spPr>
      </p:pic>
    </p:spTree>
    <p:extLst>
      <p:ext uri="{BB962C8B-B14F-4D97-AF65-F5344CB8AC3E}">
        <p14:creationId xmlns:p14="http://schemas.microsoft.com/office/powerpoint/2010/main" val="6263184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Manually requesting the Microsoft Graph REST API</a:t>
            </a:r>
          </a:p>
        </p:txBody>
      </p:sp>
    </p:spTree>
    <p:extLst>
      <p:ext uri="{BB962C8B-B14F-4D97-AF65-F5344CB8AC3E}">
        <p14:creationId xmlns:p14="http://schemas.microsoft.com/office/powerpoint/2010/main" val="12260193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7A493-4062-3845-AF8B-80E57A158B59}"/>
              </a:ext>
            </a:extLst>
          </p:cNvPr>
          <p:cNvSpPr>
            <a:spLocks noGrp="1"/>
          </p:cNvSpPr>
          <p:nvPr>
            <p:ph type="title"/>
          </p:nvPr>
        </p:nvSpPr>
        <p:spPr/>
        <p:txBody>
          <a:bodyPr/>
          <a:lstStyle/>
          <a:p>
            <a:r>
              <a:rPr lang="en-US" dirty="0"/>
              <a:t>Directly Calling the Microsoft Graph REST API</a:t>
            </a:r>
          </a:p>
        </p:txBody>
      </p:sp>
      <p:sp>
        <p:nvSpPr>
          <p:cNvPr id="4" name="Text Placeholder 3">
            <a:extLst>
              <a:ext uri="{FF2B5EF4-FFF2-40B4-BE49-F238E27FC236}">
                <a16:creationId xmlns:a16="http://schemas.microsoft.com/office/drawing/2014/main" id="{2DC5D37D-EC7F-E84D-9B26-C76EB30B1855}"/>
              </a:ext>
            </a:extLst>
          </p:cNvPr>
          <p:cNvSpPr>
            <a:spLocks noGrp="1"/>
          </p:cNvSpPr>
          <p:nvPr>
            <p:ph type="body" sz="quarter" idx="10"/>
          </p:nvPr>
        </p:nvSpPr>
        <p:spPr>
          <a:xfrm>
            <a:off x="465138" y="1919804"/>
            <a:ext cx="11533187" cy="2277547"/>
          </a:xfrm>
        </p:spPr>
        <p:txBody>
          <a:bodyPr/>
          <a:lstStyle/>
          <a:p>
            <a:r>
              <a:rPr lang="en-US" dirty="0"/>
              <a:t>Use the previously acquired access </a:t>
            </a:r>
            <a:br>
              <a:rPr lang="en-US" dirty="0"/>
            </a:br>
            <a:r>
              <a:rPr lang="en-US" dirty="0"/>
              <a:t>token to access the </a:t>
            </a:r>
            <a:br>
              <a:rPr lang="en-US" dirty="0"/>
            </a:br>
            <a:r>
              <a:rPr lang="en-US" dirty="0"/>
              <a:t>Microsoft Graph REST API</a:t>
            </a:r>
          </a:p>
          <a:p>
            <a:endParaRPr lang="en-US" dirty="0"/>
          </a:p>
          <a:p>
            <a:r>
              <a:rPr lang="en-US" dirty="0"/>
              <a:t>Include the access token in an </a:t>
            </a:r>
            <a:br>
              <a:rPr lang="en-US" dirty="0"/>
            </a:br>
            <a:r>
              <a:rPr lang="en-US" dirty="0"/>
              <a:t>HTTP header </a:t>
            </a:r>
            <a:r>
              <a:rPr lang="en-US" b="1" dirty="0"/>
              <a:t>Authorization</a:t>
            </a:r>
            <a:r>
              <a:rPr lang="en-US" dirty="0"/>
              <a:t> with </a:t>
            </a:r>
            <a:br>
              <a:rPr lang="en-US" dirty="0"/>
            </a:br>
            <a:r>
              <a:rPr lang="en-US" dirty="0"/>
              <a:t>the prefix </a:t>
            </a:r>
            <a:r>
              <a:rPr lang="en-US" b="1" dirty="0"/>
              <a:t>Bearer</a:t>
            </a:r>
            <a:r>
              <a:rPr lang="en-US" dirty="0"/>
              <a:t> as the value</a:t>
            </a:r>
          </a:p>
        </p:txBody>
      </p:sp>
      <p:pic>
        <p:nvPicPr>
          <p:cNvPr id="8" name="Picture 7">
            <a:extLst>
              <a:ext uri="{FF2B5EF4-FFF2-40B4-BE49-F238E27FC236}">
                <a16:creationId xmlns:a16="http://schemas.microsoft.com/office/drawing/2014/main" id="{D6FBF4E3-9B71-B841-B62D-289F566D5308}"/>
              </a:ext>
            </a:extLst>
          </p:cNvPr>
          <p:cNvPicPr>
            <a:picLocks noChangeAspect="1"/>
          </p:cNvPicPr>
          <p:nvPr/>
        </p:nvPicPr>
        <p:blipFill>
          <a:blip r:embed="rId3"/>
          <a:stretch>
            <a:fillRect/>
          </a:stretch>
        </p:blipFill>
        <p:spPr>
          <a:xfrm>
            <a:off x="4630327" y="1299342"/>
            <a:ext cx="7620000" cy="5359400"/>
          </a:xfrm>
          <a:prstGeom prst="rect">
            <a:avLst/>
          </a:prstGeom>
        </p:spPr>
      </p:pic>
    </p:spTree>
    <p:extLst>
      <p:ext uri="{BB962C8B-B14F-4D97-AF65-F5344CB8AC3E}">
        <p14:creationId xmlns:p14="http://schemas.microsoft.com/office/powerpoint/2010/main" val="382142719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3248-5270-FE4D-8A06-6A5452C451DC}"/>
              </a:ext>
            </a:extLst>
          </p:cNvPr>
          <p:cNvSpPr>
            <a:spLocks noGrp="1"/>
          </p:cNvSpPr>
          <p:nvPr>
            <p:ph type="title"/>
          </p:nvPr>
        </p:nvSpPr>
        <p:spPr/>
        <p:txBody>
          <a:bodyPr/>
          <a:lstStyle/>
          <a:p>
            <a:r>
              <a:rPr lang="en-US" dirty="0"/>
              <a:t>Use OData Query Parameters to Manipulate the Results</a:t>
            </a:r>
          </a:p>
        </p:txBody>
      </p:sp>
      <p:sp>
        <p:nvSpPr>
          <p:cNvPr id="3" name="Text Placeholder 2">
            <a:extLst>
              <a:ext uri="{FF2B5EF4-FFF2-40B4-BE49-F238E27FC236}">
                <a16:creationId xmlns:a16="http://schemas.microsoft.com/office/drawing/2014/main" id="{F6C19582-B104-9F44-A8B8-878337993652}"/>
              </a:ext>
            </a:extLst>
          </p:cNvPr>
          <p:cNvSpPr>
            <a:spLocks noGrp="1"/>
          </p:cNvSpPr>
          <p:nvPr>
            <p:ph type="body" sz="quarter" idx="10"/>
          </p:nvPr>
        </p:nvSpPr>
        <p:spPr>
          <a:xfrm>
            <a:off x="465138" y="1919804"/>
            <a:ext cx="11533187" cy="3939540"/>
          </a:xfrm>
        </p:spPr>
        <p:txBody>
          <a:bodyPr/>
          <a:lstStyle/>
          <a:p>
            <a:r>
              <a:rPr lang="en-US" dirty="0"/>
              <a:t>Use common OData syntax to control the results returned</a:t>
            </a:r>
          </a:p>
          <a:p>
            <a:r>
              <a:rPr lang="en-US" dirty="0">
                <a:hlinkClick r:id="rId3"/>
              </a:rPr>
              <a:t>https://developer.microsoft.com/en-us/graph/docs</a:t>
            </a:r>
            <a:br>
              <a:rPr lang="en-US" dirty="0"/>
            </a:br>
            <a:r>
              <a:rPr lang="en-US" dirty="0"/>
              <a:t>      </a:t>
            </a:r>
            <a:r>
              <a:rPr lang="en-US" dirty="0">
                <a:hlinkClick r:id="rId3"/>
              </a:rPr>
              <a:t>/concepts/</a:t>
            </a:r>
            <a:r>
              <a:rPr lang="en-US" dirty="0" err="1">
                <a:hlinkClick r:id="rId3"/>
              </a:rPr>
              <a:t>query_parameters</a:t>
            </a:r>
            <a:endParaRPr lang="en-US" dirty="0"/>
          </a:p>
          <a:p>
            <a:endParaRPr lang="en-US" dirty="0"/>
          </a:p>
          <a:p>
            <a:r>
              <a:rPr lang="en-US" dirty="0">
                <a:latin typeface="Courier New" panose="02070309020205020404" pitchFamily="49" charset="0"/>
                <a:cs typeface="Courier New" panose="02070309020205020404" pitchFamily="49" charset="0"/>
              </a:rPr>
              <a:t>$select</a:t>
            </a:r>
          </a:p>
          <a:p>
            <a:r>
              <a:rPr lang="en-US" dirty="0">
                <a:latin typeface="Courier New" panose="02070309020205020404" pitchFamily="49" charset="0"/>
                <a:cs typeface="Courier New" panose="02070309020205020404" pitchFamily="49" charset="0"/>
              </a:rPr>
              <a:t>$top</a:t>
            </a:r>
          </a:p>
          <a:p>
            <a:r>
              <a:rPr lang="en-US" dirty="0">
                <a:latin typeface="Courier New" panose="02070309020205020404" pitchFamily="49" charset="0"/>
                <a:cs typeface="Courier New" panose="02070309020205020404" pitchFamily="49" charset="0"/>
              </a:rPr>
              <a:t>$skip</a:t>
            </a:r>
          </a:p>
          <a:p>
            <a:r>
              <a:rPr lang="en-US" dirty="0">
                <a:latin typeface="Courier New" panose="02070309020205020404" pitchFamily="49" charset="0"/>
                <a:cs typeface="Courier New" panose="02070309020205020404" pitchFamily="49" charset="0"/>
              </a:rPr>
              <a:t>$filter</a:t>
            </a:r>
          </a:p>
          <a:p>
            <a:r>
              <a:rPr lang="en-US" dirty="0">
                <a:latin typeface="Courier New" panose="02070309020205020404" pitchFamily="49" charset="0"/>
                <a:cs typeface="Courier New" panose="02070309020205020404" pitchFamily="49" charset="0"/>
              </a:rPr>
              <a:t>$count</a:t>
            </a:r>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orderby</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$expand</a:t>
            </a:r>
          </a:p>
        </p:txBody>
      </p:sp>
      <p:pic>
        <p:nvPicPr>
          <p:cNvPr id="7" name="Picture 6">
            <a:extLst>
              <a:ext uri="{FF2B5EF4-FFF2-40B4-BE49-F238E27FC236}">
                <a16:creationId xmlns:a16="http://schemas.microsoft.com/office/drawing/2014/main" id="{BE899F19-B667-0D42-B46A-C42C44BD6777}"/>
              </a:ext>
            </a:extLst>
          </p:cNvPr>
          <p:cNvPicPr>
            <a:picLocks noChangeAspect="1"/>
          </p:cNvPicPr>
          <p:nvPr/>
        </p:nvPicPr>
        <p:blipFill>
          <a:blip r:embed="rId4"/>
          <a:stretch>
            <a:fillRect/>
          </a:stretch>
        </p:blipFill>
        <p:spPr>
          <a:xfrm>
            <a:off x="7209172" y="1188157"/>
            <a:ext cx="5099483" cy="5694423"/>
          </a:xfrm>
          <a:prstGeom prst="rect">
            <a:avLst/>
          </a:prstGeom>
        </p:spPr>
      </p:pic>
    </p:spTree>
    <p:extLst>
      <p:ext uri="{BB962C8B-B14F-4D97-AF65-F5344CB8AC3E}">
        <p14:creationId xmlns:p14="http://schemas.microsoft.com/office/powerpoint/2010/main" val="56747952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Manually interacting with the Microsoft Graph REST API</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Authenticating with Azure AD</a:t>
            </a:r>
          </a:p>
          <a:p>
            <a:pPr>
              <a:spcBef>
                <a:spcPts val="1200"/>
              </a:spcBef>
            </a:pPr>
            <a:r>
              <a:rPr lang="en-US" sz="2000" dirty="0"/>
              <a:t>Obtaining an OAuth2 access token</a:t>
            </a:r>
          </a:p>
          <a:p>
            <a:pPr>
              <a:spcBef>
                <a:spcPts val="1200"/>
              </a:spcBef>
            </a:pPr>
            <a:r>
              <a:rPr lang="en-US" sz="2000" dirty="0"/>
              <a:t>Calling the Microsoft Graph</a:t>
            </a:r>
            <a:br>
              <a:rPr lang="en-US" sz="2000" dirty="0"/>
            </a:br>
            <a:r>
              <a:rPr lang="en-US" sz="2000" dirty="0"/>
              <a:t>REST API</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3A33AA-0446-E743-9632-37E6A9CB38A1}"/>
              </a:ext>
            </a:extLst>
          </p:cNvPr>
          <p:cNvSpPr>
            <a:spLocks noGrp="1"/>
          </p:cNvSpPr>
          <p:nvPr>
            <p:ph type="title"/>
          </p:nvPr>
        </p:nvSpPr>
        <p:spPr/>
        <p:txBody>
          <a:bodyPr/>
          <a:lstStyle/>
          <a:p>
            <a:r>
              <a:rPr lang="en-US" dirty="0"/>
              <a:t>Obtaining an OAuth2 access token from </a:t>
            </a:r>
            <a:br>
              <a:rPr lang="en-US" dirty="0"/>
            </a:br>
            <a:r>
              <a:rPr lang="en-US" dirty="0"/>
              <a:t>Azure AD</a:t>
            </a:r>
          </a:p>
        </p:txBody>
      </p:sp>
    </p:spTree>
    <p:extLst>
      <p:ext uri="{BB962C8B-B14F-4D97-AF65-F5344CB8AC3E}">
        <p14:creationId xmlns:p14="http://schemas.microsoft.com/office/powerpoint/2010/main" val="34550073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E3BEFD-40CC-D44D-87F3-0142317DDCDD}"/>
              </a:ext>
            </a:extLst>
          </p:cNvPr>
          <p:cNvSpPr>
            <a:spLocks noGrp="1"/>
          </p:cNvSpPr>
          <p:nvPr>
            <p:ph type="title"/>
          </p:nvPr>
        </p:nvSpPr>
        <p:spPr/>
        <p:txBody>
          <a:bodyPr/>
          <a:lstStyle/>
          <a:p>
            <a:r>
              <a:rPr lang="en-US" dirty="0"/>
              <a:t>Azure AD: Authentication &amp; Authorization</a:t>
            </a:r>
          </a:p>
        </p:txBody>
      </p:sp>
      <p:sp>
        <p:nvSpPr>
          <p:cNvPr id="5" name="Text Placeholder 4">
            <a:extLst>
              <a:ext uri="{FF2B5EF4-FFF2-40B4-BE49-F238E27FC236}">
                <a16:creationId xmlns:a16="http://schemas.microsoft.com/office/drawing/2014/main" id="{965B4FEE-02FD-4841-9120-02AA44CA483D}"/>
              </a:ext>
            </a:extLst>
          </p:cNvPr>
          <p:cNvSpPr>
            <a:spLocks noGrp="1"/>
          </p:cNvSpPr>
          <p:nvPr>
            <p:ph type="body" sz="quarter" idx="10"/>
          </p:nvPr>
        </p:nvSpPr>
        <p:spPr>
          <a:xfrm>
            <a:off x="465138" y="1919804"/>
            <a:ext cx="11533187" cy="3231590"/>
          </a:xfrm>
        </p:spPr>
        <p:txBody>
          <a:bodyPr/>
          <a:lstStyle/>
          <a:p>
            <a:r>
              <a:rPr lang="en-US" sz="2800" dirty="0"/>
              <a:t>Prior to calling the Microsoft Graph REST API, you must obtain an access token</a:t>
            </a:r>
          </a:p>
          <a:p>
            <a:endParaRPr lang="en-US" sz="2800" dirty="0"/>
          </a:p>
          <a:p>
            <a:r>
              <a:rPr lang="en-US" sz="2800" dirty="0"/>
              <a:t>Select an OAuth 2.0 flow for your scenario</a:t>
            </a:r>
          </a:p>
          <a:p>
            <a:endParaRPr lang="en-US" sz="2800" dirty="0"/>
          </a:p>
          <a:p>
            <a:r>
              <a:rPr lang="en-US" sz="2800" dirty="0"/>
              <a:t>OAuth 2.0 authorization code grant flow most common for interactive apps</a:t>
            </a:r>
          </a:p>
          <a:p>
            <a:endParaRPr lang="en-US" sz="2800" dirty="0"/>
          </a:p>
          <a:p>
            <a:r>
              <a:rPr lang="en-US" sz="1800" dirty="0">
                <a:hlinkClick r:id="rId2"/>
              </a:rPr>
              <a:t>https://docs.microsoft.com/en-us/azure/active-directory/develop/active-directory-v2-protocols-oauth-code</a:t>
            </a:r>
            <a:r>
              <a:rPr lang="en-US" sz="1800" dirty="0"/>
              <a:t> </a:t>
            </a:r>
          </a:p>
        </p:txBody>
      </p:sp>
    </p:spTree>
    <p:extLst>
      <p:ext uri="{BB962C8B-B14F-4D97-AF65-F5344CB8AC3E}">
        <p14:creationId xmlns:p14="http://schemas.microsoft.com/office/powerpoint/2010/main" val="25558318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Manually obtaining an authorization code from the Azure AD OAuth v2 authorization endpoint</a:t>
            </a:r>
          </a:p>
        </p:txBody>
      </p:sp>
    </p:spTree>
    <p:extLst>
      <p:ext uri="{BB962C8B-B14F-4D97-AF65-F5344CB8AC3E}">
        <p14:creationId xmlns:p14="http://schemas.microsoft.com/office/powerpoint/2010/main" val="11776492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88B7D-676F-0A45-A5BB-72E0F497A3B4}"/>
              </a:ext>
            </a:extLst>
          </p:cNvPr>
          <p:cNvSpPr>
            <a:spLocks noGrp="1"/>
          </p:cNvSpPr>
          <p:nvPr>
            <p:ph type="title"/>
          </p:nvPr>
        </p:nvSpPr>
        <p:spPr/>
        <p:txBody>
          <a:bodyPr/>
          <a:lstStyle/>
          <a:p>
            <a:r>
              <a:rPr lang="en-US" dirty="0"/>
              <a:t>Step 1: Obtaining the Authorization Code</a:t>
            </a:r>
          </a:p>
        </p:txBody>
      </p:sp>
      <p:sp>
        <p:nvSpPr>
          <p:cNvPr id="3" name="Text Placeholder 2">
            <a:extLst>
              <a:ext uri="{FF2B5EF4-FFF2-40B4-BE49-F238E27FC236}">
                <a16:creationId xmlns:a16="http://schemas.microsoft.com/office/drawing/2014/main" id="{B8CD8DE2-1863-5B4A-A89B-7A1656F1DC3B}"/>
              </a:ext>
            </a:extLst>
          </p:cNvPr>
          <p:cNvSpPr>
            <a:spLocks noGrp="1"/>
          </p:cNvSpPr>
          <p:nvPr>
            <p:ph type="body" sz="quarter" idx="10"/>
          </p:nvPr>
        </p:nvSpPr>
        <p:spPr>
          <a:xfrm>
            <a:off x="465138" y="1919804"/>
            <a:ext cx="11533187" cy="2523768"/>
          </a:xfrm>
        </p:spPr>
        <p:txBody>
          <a:bodyPr/>
          <a:lstStyle/>
          <a:p>
            <a:r>
              <a:rPr lang="en-US" dirty="0"/>
              <a:t>Use the browser to redirect user to login &amp; receive an authorization code</a:t>
            </a:r>
          </a:p>
          <a:p>
            <a:endParaRPr lang="en-US" dirty="0"/>
          </a:p>
          <a:p>
            <a:r>
              <a:rPr lang="en-US" dirty="0"/>
              <a:t>User provides authorization code to the application</a:t>
            </a:r>
          </a:p>
          <a:p>
            <a:endParaRPr lang="en-US" dirty="0"/>
          </a:p>
          <a:p>
            <a:r>
              <a:rPr lang="en-US" dirty="0"/>
              <a:t>Application provides the authorization code to Azure AD for an access token</a:t>
            </a:r>
          </a:p>
          <a:p>
            <a:endParaRPr lang="en-US" dirty="0"/>
          </a:p>
          <a:p>
            <a:r>
              <a:rPr lang="en-US" dirty="0"/>
              <a:t>Request the authorization code from the Azure AD v2 authorization endpoint</a:t>
            </a:r>
          </a:p>
        </p:txBody>
      </p:sp>
      <p:sp>
        <p:nvSpPr>
          <p:cNvPr id="4" name="Text Placeholder 3">
            <a:extLst>
              <a:ext uri="{FF2B5EF4-FFF2-40B4-BE49-F238E27FC236}">
                <a16:creationId xmlns:a16="http://schemas.microsoft.com/office/drawing/2014/main" id="{EECC4EB9-0A8A-AF42-85A6-CC45D15BCA39}"/>
              </a:ext>
            </a:extLst>
          </p:cNvPr>
          <p:cNvSpPr>
            <a:spLocks noGrp="1"/>
          </p:cNvSpPr>
          <p:nvPr>
            <p:ph type="body" sz="quarter" idx="11"/>
          </p:nvPr>
        </p:nvSpPr>
        <p:spPr>
          <a:xfrm>
            <a:off x="465138" y="4886632"/>
            <a:ext cx="11533187" cy="726244"/>
          </a:xfrm>
        </p:spPr>
        <p:txBody>
          <a:bodyPr/>
          <a:lstStyle/>
          <a:p>
            <a:r>
              <a:rPr lang="en-US" dirty="0">
                <a:latin typeface="Courier New" panose="02070309020205020404" pitchFamily="49" charset="0"/>
                <a:cs typeface="Courier New" panose="02070309020205020404" pitchFamily="49" charset="0"/>
              </a:rPr>
              <a:t>https://</a:t>
            </a:r>
            <a:r>
              <a:rPr lang="en-US" dirty="0" err="1">
                <a:latin typeface="Courier New" panose="02070309020205020404" pitchFamily="49" charset="0"/>
                <a:cs typeface="Courier New" panose="02070309020205020404" pitchFamily="49" charset="0"/>
              </a:rPr>
              <a:t>login.microsoftonline.com</a:t>
            </a:r>
            <a:r>
              <a:rPr lang="en-US" dirty="0">
                <a:latin typeface="Courier New" panose="02070309020205020404" pitchFamily="49" charset="0"/>
                <a:cs typeface="Courier New" panose="02070309020205020404" pitchFamily="49" charset="0"/>
              </a:rPr>
              <a:t>/common/oauth2/v2.0/authorize?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client_id</a:t>
            </a:r>
            <a:r>
              <a:rPr lang="en-US" dirty="0">
                <a:latin typeface="Courier New" panose="02070309020205020404" pitchFamily="49" charset="0"/>
                <a:cs typeface="Courier New" panose="02070309020205020404" pitchFamily="49" charset="0"/>
              </a:rPr>
              <a:t>={{REPLACE_APPLICATION_ID}}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response_type</a:t>
            </a:r>
            <a:r>
              <a:rPr lang="en-US" dirty="0">
                <a:latin typeface="Courier New" panose="02070309020205020404" pitchFamily="49" charset="0"/>
                <a:cs typeface="Courier New" panose="02070309020205020404" pitchFamily="49" charset="0"/>
              </a:rPr>
              <a:t>=code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redirect_uri</a:t>
            </a:r>
            <a:r>
              <a:rPr lang="en-US" dirty="0">
                <a:latin typeface="Courier New" panose="02070309020205020404" pitchFamily="49" charset="0"/>
                <a:cs typeface="Courier New" panose="02070309020205020404" pitchFamily="49" charset="0"/>
              </a:rPr>
              <a:t>={{REPLACE_REDIRECT_URL_UPON_SUCCESSFUL_AUTH}}</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response_mode</a:t>
            </a:r>
            <a:r>
              <a:rPr lang="en-US" dirty="0">
                <a:latin typeface="Courier New" panose="02070309020205020404" pitchFamily="49" charset="0"/>
                <a:cs typeface="Courier New" panose="02070309020205020404" pitchFamily="49" charset="0"/>
              </a:rPr>
              <a:t>=query</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&amp;scope={{REPLACE_SPACE_DELIMITED_SCOPE_LIST}}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&amp;state={{REPLACE_YOUR_DEFINED_VALUE}}</a:t>
            </a:r>
          </a:p>
        </p:txBody>
      </p:sp>
    </p:spTree>
    <p:extLst>
      <p:ext uri="{BB962C8B-B14F-4D97-AF65-F5344CB8AC3E}">
        <p14:creationId xmlns:p14="http://schemas.microsoft.com/office/powerpoint/2010/main" val="34974571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136F98-BBB3-1546-BDA4-34F563B82FF2}"/>
              </a:ext>
            </a:extLst>
          </p:cNvPr>
          <p:cNvSpPr>
            <a:spLocks noGrp="1"/>
          </p:cNvSpPr>
          <p:nvPr>
            <p:ph type="title"/>
          </p:nvPr>
        </p:nvSpPr>
        <p:spPr/>
        <p:txBody>
          <a:bodyPr/>
          <a:lstStyle/>
          <a:p>
            <a:r>
              <a:rPr lang="en-US" dirty="0"/>
              <a:t>Step 1: Obtaining the Authorization Code</a:t>
            </a:r>
          </a:p>
        </p:txBody>
      </p:sp>
      <p:pic>
        <p:nvPicPr>
          <p:cNvPr id="8" name="Picture 7">
            <a:extLst>
              <a:ext uri="{FF2B5EF4-FFF2-40B4-BE49-F238E27FC236}">
                <a16:creationId xmlns:a16="http://schemas.microsoft.com/office/drawing/2014/main" id="{AFFF07F5-3670-2D42-BB40-8CA4751C95F5}"/>
              </a:ext>
            </a:extLst>
          </p:cNvPr>
          <p:cNvPicPr>
            <a:picLocks noChangeAspect="1"/>
          </p:cNvPicPr>
          <p:nvPr/>
        </p:nvPicPr>
        <p:blipFill>
          <a:blip r:embed="rId3"/>
          <a:stretch>
            <a:fillRect/>
          </a:stretch>
        </p:blipFill>
        <p:spPr>
          <a:xfrm>
            <a:off x="586402" y="1425677"/>
            <a:ext cx="4577437" cy="5191483"/>
          </a:xfrm>
          <a:prstGeom prst="rect">
            <a:avLst/>
          </a:prstGeom>
        </p:spPr>
      </p:pic>
      <p:pic>
        <p:nvPicPr>
          <p:cNvPr id="10" name="Picture 9">
            <a:extLst>
              <a:ext uri="{FF2B5EF4-FFF2-40B4-BE49-F238E27FC236}">
                <a16:creationId xmlns:a16="http://schemas.microsoft.com/office/drawing/2014/main" id="{136C6FE0-84A9-004B-989D-20376A64A460}"/>
              </a:ext>
            </a:extLst>
          </p:cNvPr>
          <p:cNvPicPr>
            <a:picLocks noChangeAspect="1"/>
          </p:cNvPicPr>
          <p:nvPr/>
        </p:nvPicPr>
        <p:blipFill rotWithShape="1">
          <a:blip r:embed="rId4"/>
          <a:srcRect t="5593"/>
          <a:stretch/>
        </p:blipFill>
        <p:spPr>
          <a:xfrm>
            <a:off x="6241798" y="1769807"/>
            <a:ext cx="5962235" cy="4563605"/>
          </a:xfrm>
          <a:prstGeom prst="rect">
            <a:avLst/>
          </a:prstGeom>
        </p:spPr>
      </p:pic>
    </p:spTree>
    <p:extLst>
      <p:ext uri="{BB962C8B-B14F-4D97-AF65-F5344CB8AC3E}">
        <p14:creationId xmlns:p14="http://schemas.microsoft.com/office/powerpoint/2010/main" val="7648599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Manually obtaining an access token from the Azure AD </a:t>
            </a:r>
            <a:br>
              <a:rPr lang="en-US" dirty="0"/>
            </a:br>
            <a:r>
              <a:rPr lang="en-US" dirty="0"/>
              <a:t>OAuth v2 token endpoint</a:t>
            </a:r>
          </a:p>
        </p:txBody>
      </p:sp>
    </p:spTree>
    <p:extLst>
      <p:ext uri="{BB962C8B-B14F-4D97-AF65-F5344CB8AC3E}">
        <p14:creationId xmlns:p14="http://schemas.microsoft.com/office/powerpoint/2010/main" val="16367385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8337-C8DD-2A40-9680-B8CCCB985E51}"/>
              </a:ext>
            </a:extLst>
          </p:cNvPr>
          <p:cNvSpPr>
            <a:spLocks noGrp="1"/>
          </p:cNvSpPr>
          <p:nvPr>
            <p:ph type="title"/>
          </p:nvPr>
        </p:nvSpPr>
        <p:spPr/>
        <p:txBody>
          <a:bodyPr/>
          <a:lstStyle/>
          <a:p>
            <a:r>
              <a:rPr lang="en-US" dirty="0"/>
              <a:t>Step 2: Exchanging Authorization Code for Access Token</a:t>
            </a:r>
          </a:p>
        </p:txBody>
      </p:sp>
      <p:sp>
        <p:nvSpPr>
          <p:cNvPr id="3" name="Text Placeholder 2">
            <a:extLst>
              <a:ext uri="{FF2B5EF4-FFF2-40B4-BE49-F238E27FC236}">
                <a16:creationId xmlns:a16="http://schemas.microsoft.com/office/drawing/2014/main" id="{CCAEBB34-1CEF-C042-BD0F-6403170205EA}"/>
              </a:ext>
            </a:extLst>
          </p:cNvPr>
          <p:cNvSpPr>
            <a:spLocks noGrp="1"/>
          </p:cNvSpPr>
          <p:nvPr>
            <p:ph type="body" sz="quarter" idx="10"/>
          </p:nvPr>
        </p:nvSpPr>
        <p:spPr/>
        <p:txBody>
          <a:bodyPr/>
          <a:lstStyle/>
          <a:p>
            <a:r>
              <a:rPr lang="en-US"/>
              <a:t>Use the provided authorization code to request </a:t>
            </a:r>
          </a:p>
          <a:p>
            <a:endParaRPr lang="en-US"/>
          </a:p>
          <a:p>
            <a:r>
              <a:rPr lang="en-US"/>
              <a:t>Application uses the access token to call the Microsoft Graph REST API</a:t>
            </a:r>
          </a:p>
          <a:p>
            <a:endParaRPr lang="en-US"/>
          </a:p>
          <a:p>
            <a:r>
              <a:rPr lang="en-US"/>
              <a:t>Request the authorization code from the Azure AD v2 token endpoint</a:t>
            </a:r>
          </a:p>
          <a:p>
            <a:endParaRPr lang="en-US" dirty="0"/>
          </a:p>
        </p:txBody>
      </p:sp>
      <p:sp>
        <p:nvSpPr>
          <p:cNvPr id="8" name="Text Placeholder 7">
            <a:extLst>
              <a:ext uri="{FF2B5EF4-FFF2-40B4-BE49-F238E27FC236}">
                <a16:creationId xmlns:a16="http://schemas.microsoft.com/office/drawing/2014/main" id="{3667EDD9-7803-5743-8E82-CEE2138ADB07}"/>
              </a:ext>
            </a:extLst>
          </p:cNvPr>
          <p:cNvSpPr>
            <a:spLocks noGrp="1"/>
          </p:cNvSpPr>
          <p:nvPr>
            <p:ph type="body" sz="quarter" idx="11"/>
          </p:nvPr>
        </p:nvSpPr>
        <p:spPr>
          <a:xfrm>
            <a:off x="465138" y="4296697"/>
            <a:ext cx="11533187" cy="1650088"/>
          </a:xfrm>
        </p:spPr>
        <p:txBody>
          <a:bodyPr/>
          <a:lstStyle/>
          <a:p>
            <a:r>
              <a:rPr lang="en-US" dirty="0">
                <a:latin typeface="Courier New" panose="02070309020205020404" pitchFamily="49" charset="0"/>
                <a:cs typeface="Courier New" panose="02070309020205020404" pitchFamily="49" charset="0"/>
              </a:rPr>
              <a:t>POST https://</a:t>
            </a:r>
            <a:r>
              <a:rPr lang="en-US" dirty="0" err="1">
                <a:latin typeface="Courier New" panose="02070309020205020404" pitchFamily="49" charset="0"/>
                <a:cs typeface="Courier New" panose="02070309020205020404" pitchFamily="49" charset="0"/>
              </a:rPr>
              <a:t>login.microsoftonline.com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comon</a:t>
            </a:r>
            <a:r>
              <a:rPr lang="en-US" dirty="0">
                <a:latin typeface="Courier New" panose="02070309020205020404" pitchFamily="49" charset="0"/>
                <a:cs typeface="Courier New" panose="02070309020205020404" pitchFamily="49" charset="0"/>
              </a:rPr>
              <a:t>/oauth2/v2.0/token </a:t>
            </a:r>
          </a:p>
          <a:p>
            <a:r>
              <a:rPr lang="en-US" dirty="0">
                <a:latin typeface="Courier New" panose="02070309020205020404" pitchFamily="49" charset="0"/>
                <a:cs typeface="Courier New" panose="02070309020205020404" pitchFamily="49" charset="0"/>
              </a:rPr>
              <a:t>Content-Type: application/x-www-form-</a:t>
            </a:r>
            <a:r>
              <a:rPr lang="en-US" dirty="0" err="1">
                <a:latin typeface="Courier New" panose="02070309020205020404" pitchFamily="49" charset="0"/>
                <a:cs typeface="Courier New" panose="02070309020205020404" pitchFamily="49" charset="0"/>
              </a:rPr>
              <a:t>urlencoded</a:t>
            </a:r>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client_id</a:t>
            </a:r>
            <a:r>
              <a:rPr lang="en-US" dirty="0">
                <a:latin typeface="Courier New" panose="02070309020205020404" pitchFamily="49" charset="0"/>
                <a:cs typeface="Courier New" panose="02070309020205020404" pitchFamily="49" charset="0"/>
              </a:rPr>
              <a:t>={{REPLACE_APPLICATION_ID}}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&amp;scope={{REPLACE_SPACE_DELIMITED_SCOPE_LIST}}</a:t>
            </a:r>
          </a:p>
          <a:p>
            <a:r>
              <a:rPr lang="en-US" dirty="0">
                <a:latin typeface="Courier New" panose="02070309020205020404" pitchFamily="49" charset="0"/>
                <a:cs typeface="Courier New" panose="02070309020205020404" pitchFamily="49" charset="0"/>
              </a:rPr>
              <a:t>&amp;code={{REPLACE_AUTHORIZATION_CODE}}</a:t>
            </a: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redirect_uri</a:t>
            </a:r>
            <a:r>
              <a:rPr lang="en-US" dirty="0">
                <a:latin typeface="Courier New" panose="02070309020205020404" pitchFamily="49" charset="0"/>
                <a:cs typeface="Courier New" panose="02070309020205020404" pitchFamily="49" charset="0"/>
              </a:rPr>
              <a:t>={{REPLACE_REDIRECT_URL_UPON_SUCCESSFUL_AUTH}}</a:t>
            </a: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grant_type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authorization_code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client_secret</a:t>
            </a:r>
            <a:r>
              <a:rPr lang="en-US" dirty="0">
                <a:latin typeface="Courier New" panose="02070309020205020404" pitchFamily="49" charset="0"/>
                <a:cs typeface="Courier New" panose="02070309020205020404" pitchFamily="49" charset="0"/>
              </a:rPr>
              <a:t> ={{REPLACE_APPLICATION_ID}}</a:t>
            </a:r>
          </a:p>
        </p:txBody>
      </p:sp>
    </p:spTree>
    <p:extLst>
      <p:ext uri="{BB962C8B-B14F-4D97-AF65-F5344CB8AC3E}">
        <p14:creationId xmlns:p14="http://schemas.microsoft.com/office/powerpoint/2010/main" val="753684541"/>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1409</Words>
  <Application>Microsoft Macintosh PowerPoint</Application>
  <PresentationFormat>Custom</PresentationFormat>
  <Paragraphs>170</Paragraphs>
  <Slides>17</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Courier New</vt:lpstr>
      <vt:lpstr>Segoe UI</vt:lpstr>
      <vt:lpstr>Segoe UI Light</vt:lpstr>
      <vt:lpstr>Segoe UI Semibold</vt:lpstr>
      <vt:lpstr>Wingdings</vt:lpstr>
      <vt:lpstr>Office 365 PPT Template - 2017</vt:lpstr>
      <vt:lpstr>Microsoft Graph  REST API</vt:lpstr>
      <vt:lpstr>Manually interacting with the Microsoft Graph REST API</vt:lpstr>
      <vt:lpstr>Obtaining an OAuth2 access token from  Azure AD</vt:lpstr>
      <vt:lpstr>Azure AD: Authentication &amp; Authorization</vt:lpstr>
      <vt:lpstr>Manually obtaining an authorization code from the Azure AD OAuth v2 authorization endpoint</vt:lpstr>
      <vt:lpstr>Step 1: Obtaining the Authorization Code</vt:lpstr>
      <vt:lpstr>Step 1: Obtaining the Authorization Code</vt:lpstr>
      <vt:lpstr>Manually obtaining an access token from the Azure AD  OAuth v2 token endpoint</vt:lpstr>
      <vt:lpstr>Step 2: Exchanging Authorization Code for Access Token</vt:lpstr>
      <vt:lpstr>Step 2: Exchanging Authorization Code for Access Token</vt:lpstr>
      <vt:lpstr>Step 2: Exchanging Authorization Code for Access Token</vt:lpstr>
      <vt:lpstr>Manually requesting the Microsoft Graph REST API</vt:lpstr>
      <vt:lpstr>Directly Calling the Microsoft Graph REST API</vt:lpstr>
      <vt:lpstr>Use OData Query Parameters to Manipulate the Results</vt:lpstr>
      <vt:lpstr>Demo</vt:lpstr>
      <vt:lpstr>Thank you.</vt:lpstr>
      <vt:lpstr>PowerPoint Presentation</vt:lpstr>
    </vt:vector>
  </TitlesOfParts>
  <Manager/>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2018-06-08T12:36:27Z</dcterms:modified>
</cp:coreProperties>
</file>